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12192000"/>
  <p:notesSz cx="6858000" cy="9144000"/>
  <p:embeddedFontLst>
    <p:embeddedFont>
      <p:font typeface="Garamond"/>
      <p:regular r:id="rId58"/>
      <p:bold r:id="rId59"/>
      <p:italic r:id="rId60"/>
      <p:boldItalic r:id="rId61"/>
    </p:embeddedFont>
    <p:embeddedFont>
      <p:font typeface="Playfair Display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hn McCrae"/>
  <p:cmAuthor clrIdx="1" id="1" initials="" lastIdx="1" name="Paul Buitela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A21B2A-1AAB-4D1B-A4A3-8ECEE4738A6B}">
  <a:tblStyle styleId="{A6A21B2A-1AAB-4D1B-A4A3-8ECEE4738A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layfairDisplay-regular.fntdata"/><Relationship Id="rId61" Type="http://schemas.openxmlformats.org/officeDocument/2006/relationships/font" Target="fonts/Garamond-boldItalic.fntdata"/><Relationship Id="rId20" Type="http://schemas.openxmlformats.org/officeDocument/2006/relationships/slide" Target="slides/slide13.xml"/><Relationship Id="rId64" Type="http://schemas.openxmlformats.org/officeDocument/2006/relationships/font" Target="fonts/PlayfairDisplay-italic.fntdata"/><Relationship Id="rId63" Type="http://schemas.openxmlformats.org/officeDocument/2006/relationships/font" Target="fonts/PlayfairDisplay-bold.fntdata"/><Relationship Id="rId22" Type="http://schemas.openxmlformats.org/officeDocument/2006/relationships/slide" Target="slides/slide15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4.xml"/><Relationship Id="rId65" Type="http://schemas.openxmlformats.org/officeDocument/2006/relationships/font" Target="fonts/PlayfairDisplay-boldItalic.fntdata"/><Relationship Id="rId24" Type="http://schemas.openxmlformats.org/officeDocument/2006/relationships/slide" Target="slides/slide17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6.xml"/><Relationship Id="rId67" Type="http://schemas.openxmlformats.org/officeDocument/2006/relationships/font" Target="fonts/RobotoMono-bold.fntdata"/><Relationship Id="rId60" Type="http://schemas.openxmlformats.org/officeDocument/2006/relationships/font" Target="fonts/Garamond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Garamond-bold.fntdata"/><Relationship Id="rId14" Type="http://schemas.openxmlformats.org/officeDocument/2006/relationships/slide" Target="slides/slide7.xml"/><Relationship Id="rId58" Type="http://schemas.openxmlformats.org/officeDocument/2006/relationships/font" Target="fonts/Garamond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02T12:04:34.218">
    <p:pos x="6000" y="0"/>
    <p:text>@paul.buitelaar@insight-centre.org update with new content
_Reassigned to Paul Buitelaar_</p:text>
  </p:cm>
  <p:cm authorId="1" idx="1" dt="2022-09-02T12:04:34.218">
    <p:pos x="6000" y="0"/>
    <p:text>I suggest to leave this out as we have not yet settled on exact topics. I will get back to this in one of my lectures later in the semester.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6e7c49728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6e7c49728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6e7c49728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e7c49728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6e7c49728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e6e7c49728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6e7c49728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6e7c49728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e6e7c49728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6e7c49728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6e7c49728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6e7c49728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6e7c49728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6e7c49728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e6e7c49728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6e7c49728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6e7c49728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e6e7c49728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6e7c49728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6e7c49728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e6e7c49728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6e7c49728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6e7c49728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e6e7c49728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6e7c49728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6e7c49728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e6e7c49728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6e7c49728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6e7c49728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e6e7c49728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6e7c4972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6e7c4972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e6e7c49728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6e7c49728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6e7c49728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e6e7c49728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6e7c49728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6e7c49728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e6e7c49728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6e7c49728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6e7c49728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e6e7c49728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6e7c4972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6e7c4972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e6e7c49728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6e7c49728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e6e7c49728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e6e7c49728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6e7c49728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6e7c49728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e6e7c49728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6e7c49728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e6e7c49728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e6e7c49728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a4c20654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8a4c20654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262300d2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7262300d2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6e7c49728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6e7c49728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e6e7c49728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e26b0a905_0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7e26b0a905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g7e26b0a905_0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6e7c49728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6e7c49728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e6e7c49728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6e7c49728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6e7c49728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6e7c49728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6e7c4972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6e7c4972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e6e7c4972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jp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hyperlink" Target="http://mixedemotions.insight-centre.org/" TargetMode="External"/><Relationship Id="rId5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hyperlink" Target="http://babelfy.org/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20.png"/><Relationship Id="rId5" Type="http://schemas.openxmlformats.org/officeDocument/2006/relationships/image" Target="../media/image27.jpg"/><Relationship Id="rId6" Type="http://schemas.openxmlformats.org/officeDocument/2006/relationships/image" Target="../media/image22.jpg"/><Relationship Id="rId7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hyperlink" Target="http://babelfy.org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gif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Relationship Id="rId4" Type="http://schemas.openxmlformats.org/officeDocument/2006/relationships/image" Target="../media/image64.jpg"/><Relationship Id="rId5" Type="http://schemas.openxmlformats.org/officeDocument/2006/relationships/image" Target="../media/image61.jpg"/><Relationship Id="rId6" Type="http://schemas.openxmlformats.org/officeDocument/2006/relationships/image" Target="../media/image6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clu.uni.no/icame/corpora/" TargetMode="External"/><Relationship Id="rId4" Type="http://schemas.openxmlformats.org/officeDocument/2006/relationships/hyperlink" Target="http://www.linguistlist.org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aclweb.org/" TargetMode="External"/><Relationship Id="rId4" Type="http://schemas.openxmlformats.org/officeDocument/2006/relationships/hyperlink" Target="https://www.aclweb.org/anthology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nltk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eb.stanford.edu/~jurafsky/slp3/ed3book.pdf" TargetMode="External"/><Relationship Id="rId4" Type="http://schemas.openxmlformats.org/officeDocument/2006/relationships/hyperlink" Target="http://www.nltk.org/book/" TargetMode="External"/><Relationship Id="rId5" Type="http://schemas.openxmlformats.org/officeDocument/2006/relationships/hyperlink" Target="http://nlp.stanford.edu/fsnlp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24425" y="2055825"/>
            <a:ext cx="54771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4000">
                <a:latin typeface="Arial"/>
                <a:ea typeface="Arial"/>
                <a:cs typeface="Arial"/>
                <a:sym typeface="Arial"/>
              </a:rPr>
              <a:t>Introduction to NLP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28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619050" y="4408375"/>
            <a:ext cx="69519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I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b="1" lang="en-IE">
                <a:latin typeface="Arial"/>
                <a:ea typeface="Arial"/>
                <a:cs typeface="Arial"/>
                <a:sym typeface="Arial"/>
              </a:rPr>
              <a:t>John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I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Science Institute, </a:t>
            </a:r>
            <a:r>
              <a:rPr b="1" lang="en-IE">
                <a:latin typeface="Arial"/>
                <a:ea typeface="Arial"/>
                <a:cs typeface="Arial"/>
                <a:sym typeface="Arial"/>
              </a:rPr>
              <a:t>University of</a:t>
            </a:r>
            <a:r>
              <a:rPr b="1" i="0" lang="en-I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Galway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Natural Language Processing</a:t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4867650" y="2298450"/>
            <a:ext cx="2456700" cy="2261100"/>
          </a:xfrm>
          <a:prstGeom prst="cube">
            <a:avLst>
              <a:gd fmla="val 25000" name="adj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9083450" y="3261588"/>
            <a:ext cx="2772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900">
                <a:latin typeface="Playfair Display"/>
                <a:ea typeface="Playfair Display"/>
                <a:cs typeface="Playfair Display"/>
                <a:sym typeface="Playfair Display"/>
              </a:rPr>
              <a:t>more text</a:t>
            </a:r>
            <a:endParaRPr i="1" sz="3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930525" y="4085000"/>
            <a:ext cx="2503125" cy="9305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23"/>
          <p:cNvSpPr/>
          <p:nvPr/>
        </p:nvSpPr>
        <p:spPr>
          <a:xfrm rot="699082">
            <a:off x="3852393" y="2326328"/>
            <a:ext cx="809582" cy="11722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 rot="-993292">
            <a:off x="3852332" y="3659332"/>
            <a:ext cx="809663" cy="11723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rot="-1368166">
            <a:off x="7702483" y="2038139"/>
            <a:ext cx="809681" cy="11721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7799058" y="3074597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 rot="1073074">
            <a:off x="7702409" y="4181025"/>
            <a:ext cx="809833" cy="11720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"/>
          <p:cNvSpPr/>
          <p:nvPr/>
        </p:nvSpPr>
        <p:spPr>
          <a:xfrm>
            <a:off x="8988900" y="2037850"/>
            <a:ext cx="2084400" cy="81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Decisions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9187825" y="4451425"/>
            <a:ext cx="2084400" cy="81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Knowledge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1343475" y="2149475"/>
            <a:ext cx="2772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900">
                <a:latin typeface="Playfair Display"/>
                <a:ea typeface="Playfair Display"/>
                <a:cs typeface="Playfair Display"/>
                <a:sym typeface="Playfair Display"/>
              </a:rPr>
              <a:t>text text text ….</a:t>
            </a:r>
            <a:endParaRPr i="1" sz="3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Classification</a:t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4867650" y="2298450"/>
            <a:ext cx="2456700" cy="2261100"/>
          </a:xfrm>
          <a:prstGeom prst="cube">
            <a:avLst>
              <a:gd fmla="val 25000" name="adj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3742368" y="2963488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7580933" y="2963497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9026300" y="3140050"/>
            <a:ext cx="2084400" cy="81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Yes/No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969475" y="2856850"/>
            <a:ext cx="2772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900">
                <a:latin typeface="Playfair Display"/>
                <a:ea typeface="Playfair Display"/>
                <a:cs typeface="Playfair Display"/>
                <a:sym typeface="Playfair Display"/>
              </a:rPr>
              <a:t>text text text ….</a:t>
            </a:r>
            <a:endParaRPr i="1" sz="3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6" name="Google Shape;326;p24"/>
          <p:cNvSpPr/>
          <p:nvPr/>
        </p:nvSpPr>
        <p:spPr>
          <a:xfrm>
            <a:off x="4356950" y="223925"/>
            <a:ext cx="2823600" cy="1477200"/>
          </a:xfrm>
          <a:prstGeom prst="cloudCallout">
            <a:avLst>
              <a:gd fmla="val 6623" name="adj1"/>
              <a:gd fmla="val 99404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Is this text positive/negative about a product?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6341875" y="619425"/>
            <a:ext cx="2823600" cy="1477200"/>
          </a:xfrm>
          <a:prstGeom prst="cloudCallout">
            <a:avLst>
              <a:gd fmla="val -33444" name="adj1"/>
              <a:gd fmla="val 83012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Does this text contain hate speech?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4"/>
          <p:cNvSpPr/>
          <p:nvPr/>
        </p:nvSpPr>
        <p:spPr>
          <a:xfrm>
            <a:off x="8326800" y="755800"/>
            <a:ext cx="2823600" cy="1477200"/>
          </a:xfrm>
          <a:prstGeom prst="cloudCallout">
            <a:avLst>
              <a:gd fmla="val -68740" name="adj1"/>
              <a:gd fmla="val 62766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Is this text relevant to my business?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6479300" y="5156875"/>
            <a:ext cx="4235400" cy="12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We can also classify two sentences as similar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Annotation</a:t>
            </a:r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4867650" y="2298450"/>
            <a:ext cx="2456700" cy="2261100"/>
          </a:xfrm>
          <a:prstGeom prst="cube">
            <a:avLst>
              <a:gd fmla="val 25000" name="adj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3742368" y="2963488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>
            <a:off x="7580933" y="2963497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 txBox="1"/>
          <p:nvPr/>
        </p:nvSpPr>
        <p:spPr>
          <a:xfrm>
            <a:off x="838200" y="3036450"/>
            <a:ext cx="2772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900">
                <a:latin typeface="Playfair Display"/>
                <a:ea typeface="Playfair Display"/>
                <a:cs typeface="Playfair Display"/>
                <a:sym typeface="Playfair Display"/>
              </a:rPr>
              <a:t>this</a:t>
            </a:r>
            <a:r>
              <a:rPr i="1" lang="en-IE" sz="3900">
                <a:latin typeface="Playfair Display"/>
                <a:ea typeface="Playfair Display"/>
                <a:cs typeface="Playfair Display"/>
                <a:sym typeface="Playfair Display"/>
              </a:rPr>
              <a:t> text ….</a:t>
            </a:r>
            <a:endParaRPr i="1" sz="3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8704100" y="2903050"/>
            <a:ext cx="277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600">
                <a:latin typeface="Roboto Mono"/>
                <a:ea typeface="Roboto Mono"/>
                <a:cs typeface="Roboto Mono"/>
                <a:sym typeface="Roboto Mono"/>
              </a:rPr>
              <a:t>this/DET text/NOUN</a:t>
            </a:r>
            <a:endParaRPr sz="3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6862650" y="4328900"/>
            <a:ext cx="2627400" cy="70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Part of speech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5"/>
          <p:cNvSpPr/>
          <p:nvPr/>
        </p:nvSpPr>
        <p:spPr>
          <a:xfrm>
            <a:off x="9174825" y="5030000"/>
            <a:ext cx="2627400" cy="70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Keywords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5"/>
          <p:cNvSpPr/>
          <p:nvPr/>
        </p:nvSpPr>
        <p:spPr>
          <a:xfrm>
            <a:off x="6269875" y="5559900"/>
            <a:ext cx="2627400" cy="70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Grammatical Errors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Parsing</a:t>
            </a: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4867650" y="2298450"/>
            <a:ext cx="2456700" cy="2261100"/>
          </a:xfrm>
          <a:prstGeom prst="cube">
            <a:avLst>
              <a:gd fmla="val 25000" name="adj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3742368" y="2963488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6"/>
          <p:cNvSpPr/>
          <p:nvPr/>
        </p:nvSpPr>
        <p:spPr>
          <a:xfrm>
            <a:off x="7580933" y="2963497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6"/>
          <p:cNvSpPr txBox="1"/>
          <p:nvPr/>
        </p:nvSpPr>
        <p:spPr>
          <a:xfrm>
            <a:off x="838200" y="3036450"/>
            <a:ext cx="2772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900">
                <a:latin typeface="Playfair Display"/>
                <a:ea typeface="Playfair Display"/>
                <a:cs typeface="Playfair Display"/>
                <a:sym typeface="Playfair Display"/>
              </a:rPr>
              <a:t>this text is the input</a:t>
            </a:r>
            <a:endParaRPr i="1" sz="3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8087000" y="4135600"/>
            <a:ext cx="391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700">
                <a:latin typeface="Playfair Display"/>
                <a:ea typeface="Playfair Display"/>
                <a:cs typeface="Playfair Display"/>
                <a:sym typeface="Playfair Display"/>
              </a:rPr>
              <a:t>this text is the input</a:t>
            </a:r>
            <a:endParaRPr i="1" sz="2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8994400" y="3459750"/>
            <a:ext cx="60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latin typeface="Calibri"/>
                <a:ea typeface="Calibri"/>
                <a:cs typeface="Calibri"/>
                <a:sym typeface="Calibri"/>
              </a:rPr>
              <a:t>NP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10409025" y="3459750"/>
            <a:ext cx="60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latin typeface="Calibri"/>
                <a:ea typeface="Calibri"/>
                <a:cs typeface="Calibri"/>
                <a:sym typeface="Calibri"/>
              </a:rPr>
              <a:t>NP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9701713" y="3459750"/>
            <a:ext cx="60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latin typeface="Calibri"/>
                <a:ea typeface="Calibri"/>
                <a:cs typeface="Calibri"/>
                <a:sym typeface="Calibri"/>
              </a:rPr>
              <a:t>V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10003713" y="2783900"/>
            <a:ext cx="60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latin typeface="Calibri"/>
                <a:ea typeface="Calibri"/>
                <a:cs typeface="Calibri"/>
                <a:sym typeface="Calibri"/>
              </a:rPr>
              <a:t>VP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9602188" y="1833050"/>
            <a:ext cx="60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latin typeface="Calibri"/>
                <a:ea typeface="Calibri"/>
                <a:cs typeface="Calibri"/>
                <a:sym typeface="Calibri"/>
              </a:rPr>
              <a:t>S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0" name="Google Shape;360;p26"/>
          <p:cNvCxnSpPr>
            <a:stCxn id="359" idx="2"/>
            <a:endCxn id="355" idx="0"/>
          </p:cNvCxnSpPr>
          <p:nvPr/>
        </p:nvCxnSpPr>
        <p:spPr>
          <a:xfrm flipH="1">
            <a:off x="9298288" y="2371850"/>
            <a:ext cx="607800" cy="10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6"/>
          <p:cNvCxnSpPr>
            <a:stCxn id="359" idx="2"/>
            <a:endCxn id="358" idx="0"/>
          </p:cNvCxnSpPr>
          <p:nvPr/>
        </p:nvCxnSpPr>
        <p:spPr>
          <a:xfrm>
            <a:off x="9906088" y="2371850"/>
            <a:ext cx="401400" cy="4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6"/>
          <p:cNvCxnSpPr>
            <a:stCxn id="358" idx="2"/>
            <a:endCxn id="357" idx="0"/>
          </p:cNvCxnSpPr>
          <p:nvPr/>
        </p:nvCxnSpPr>
        <p:spPr>
          <a:xfrm flipH="1">
            <a:off x="10005513" y="3322700"/>
            <a:ext cx="302100" cy="1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26"/>
          <p:cNvCxnSpPr>
            <a:stCxn id="358" idx="2"/>
            <a:endCxn id="356" idx="0"/>
          </p:cNvCxnSpPr>
          <p:nvPr/>
        </p:nvCxnSpPr>
        <p:spPr>
          <a:xfrm>
            <a:off x="10307613" y="3322700"/>
            <a:ext cx="405300" cy="1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26"/>
          <p:cNvCxnSpPr>
            <a:stCxn id="355" idx="2"/>
          </p:cNvCxnSpPr>
          <p:nvPr/>
        </p:nvCxnSpPr>
        <p:spPr>
          <a:xfrm flipH="1">
            <a:off x="8882200" y="3998550"/>
            <a:ext cx="416100" cy="2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26"/>
          <p:cNvCxnSpPr>
            <a:stCxn id="355" idx="2"/>
          </p:cNvCxnSpPr>
          <p:nvPr/>
        </p:nvCxnSpPr>
        <p:spPr>
          <a:xfrm>
            <a:off x="9298300" y="3998550"/>
            <a:ext cx="2664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6"/>
          <p:cNvCxnSpPr>
            <a:stCxn id="357" idx="2"/>
            <a:endCxn id="354" idx="0"/>
          </p:cNvCxnSpPr>
          <p:nvPr/>
        </p:nvCxnSpPr>
        <p:spPr>
          <a:xfrm>
            <a:off x="10005613" y="3998550"/>
            <a:ext cx="40500" cy="1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26"/>
          <p:cNvCxnSpPr>
            <a:stCxn id="356" idx="2"/>
          </p:cNvCxnSpPr>
          <p:nvPr/>
        </p:nvCxnSpPr>
        <p:spPr>
          <a:xfrm flipH="1">
            <a:off x="10471725" y="3998550"/>
            <a:ext cx="241200" cy="2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26"/>
          <p:cNvCxnSpPr>
            <a:stCxn id="356" idx="2"/>
          </p:cNvCxnSpPr>
          <p:nvPr/>
        </p:nvCxnSpPr>
        <p:spPr>
          <a:xfrm>
            <a:off x="10712925" y="3998550"/>
            <a:ext cx="338400" cy="1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Translation</a:t>
            </a:r>
            <a:endParaRPr/>
          </a:p>
        </p:txBody>
      </p:sp>
      <p:sp>
        <p:nvSpPr>
          <p:cNvPr id="375" name="Google Shape;375;p27"/>
          <p:cNvSpPr/>
          <p:nvPr/>
        </p:nvSpPr>
        <p:spPr>
          <a:xfrm>
            <a:off x="4867650" y="2298450"/>
            <a:ext cx="2456700" cy="2261100"/>
          </a:xfrm>
          <a:prstGeom prst="cube">
            <a:avLst>
              <a:gd fmla="val 25000" name="adj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3742368" y="2963488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7580933" y="2963497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7"/>
          <p:cNvSpPr txBox="1"/>
          <p:nvPr/>
        </p:nvSpPr>
        <p:spPr>
          <a:xfrm>
            <a:off x="838200" y="3036450"/>
            <a:ext cx="2772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900">
                <a:latin typeface="Playfair Display"/>
                <a:ea typeface="Playfair Display"/>
                <a:cs typeface="Playfair Display"/>
                <a:sym typeface="Playfair Display"/>
              </a:rPr>
              <a:t>this text</a:t>
            </a:r>
            <a:endParaRPr i="1" sz="3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8647200" y="3157000"/>
            <a:ext cx="2772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300">
                <a:latin typeface="Playfair Display"/>
                <a:ea typeface="Playfair Display"/>
                <a:cs typeface="Playfair Display"/>
                <a:sym typeface="Playfair Display"/>
              </a:rPr>
              <a:t>このテキスト </a:t>
            </a:r>
            <a:endParaRPr i="1" sz="3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7882675" y="4366325"/>
            <a:ext cx="3645600" cy="202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Other text-to-text applications: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Summarization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Question Answering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Natural Language Generation</a:t>
            </a:r>
            <a:endParaRPr/>
          </a:p>
        </p:txBody>
      </p:sp>
      <p:sp>
        <p:nvSpPr>
          <p:cNvPr id="387" name="Google Shape;387;p28"/>
          <p:cNvSpPr/>
          <p:nvPr/>
        </p:nvSpPr>
        <p:spPr>
          <a:xfrm>
            <a:off x="4867650" y="2298450"/>
            <a:ext cx="2456700" cy="2261100"/>
          </a:xfrm>
          <a:prstGeom prst="cube">
            <a:avLst>
              <a:gd fmla="val 25000" name="adj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3742368" y="2963488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8"/>
          <p:cNvSpPr/>
          <p:nvPr/>
        </p:nvSpPr>
        <p:spPr>
          <a:xfrm>
            <a:off x="7580933" y="2963497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8"/>
          <p:cNvSpPr txBox="1"/>
          <p:nvPr/>
        </p:nvSpPr>
        <p:spPr>
          <a:xfrm>
            <a:off x="8710625" y="2856863"/>
            <a:ext cx="2772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3900">
                <a:latin typeface="Playfair Display"/>
                <a:ea typeface="Playfair Display"/>
                <a:cs typeface="Playfair Display"/>
                <a:sym typeface="Playfair Display"/>
              </a:rPr>
              <a:t>text text text … </a:t>
            </a:r>
            <a:endParaRPr i="1" sz="3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1" name="Google Shape;391;p28"/>
          <p:cNvSpPr/>
          <p:nvPr/>
        </p:nvSpPr>
        <p:spPr>
          <a:xfrm>
            <a:off x="838200" y="3084288"/>
            <a:ext cx="2503125" cy="9305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Knowledge Extraction</a:t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4867650" y="2298450"/>
            <a:ext cx="2456700" cy="2261100"/>
          </a:xfrm>
          <a:prstGeom prst="cube">
            <a:avLst>
              <a:gd fmla="val 25000" name="adj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9"/>
          <p:cNvSpPr/>
          <p:nvPr/>
        </p:nvSpPr>
        <p:spPr>
          <a:xfrm>
            <a:off x="3742368" y="2963488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7580933" y="2963497"/>
            <a:ext cx="809700" cy="11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25" y="2450850"/>
            <a:ext cx="2942826" cy="19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/>
        </p:nvSpPr>
        <p:spPr>
          <a:xfrm>
            <a:off x="404888" y="4515900"/>
            <a:ext cx="294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Large Text Corpora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9"/>
          <p:cNvSpPr/>
          <p:nvPr/>
        </p:nvSpPr>
        <p:spPr>
          <a:xfrm>
            <a:off x="8339925" y="1851225"/>
            <a:ext cx="1860600" cy="66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Entities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9517975" y="3032075"/>
            <a:ext cx="2312100" cy="66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Relationships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8390625" y="4297075"/>
            <a:ext cx="2312100" cy="66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Events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Speech Processing and Multimodal NLP</a:t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6096000" y="2438700"/>
            <a:ext cx="2456700" cy="2261100"/>
          </a:xfrm>
          <a:prstGeom prst="cube">
            <a:avLst>
              <a:gd fmla="val 25000" name="adj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425" y="2014850"/>
            <a:ext cx="1474425" cy="14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300" y="3925400"/>
            <a:ext cx="1579549" cy="15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0"/>
          <p:cNvSpPr/>
          <p:nvPr/>
        </p:nvSpPr>
        <p:spPr>
          <a:xfrm rot="699082">
            <a:off x="4746893" y="2447878"/>
            <a:ext cx="809582" cy="11722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 rot="-993292">
            <a:off x="4746832" y="3780882"/>
            <a:ext cx="809663" cy="11723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8059425" y="4992725"/>
            <a:ext cx="3496800" cy="147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Out of scope of this course but many overlapping methods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Buzz groups</a:t>
            </a:r>
            <a:endParaRPr/>
          </a:p>
        </p:txBody>
      </p:sp>
      <p:sp>
        <p:nvSpPr>
          <p:cNvPr id="424" name="Google Shape;424;p31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Think of </a:t>
            </a:r>
            <a:r>
              <a:rPr lang="en-IE"/>
              <a:t>one other NLP task.</a:t>
            </a:r>
            <a:r>
              <a:rPr lang="en-IE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Can it be solved with one of the paradigms above?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type="ctrTitle"/>
          </p:nvPr>
        </p:nvSpPr>
        <p:spPr>
          <a:xfrm>
            <a:off x="7389269" y="29409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Why NLP?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ctrTitle"/>
          </p:nvPr>
        </p:nvSpPr>
        <p:spPr>
          <a:xfrm>
            <a:off x="7465469" y="24075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Search Engines</a:t>
            </a:r>
            <a:endParaRPr/>
          </a:p>
        </p:txBody>
      </p:sp>
      <p:pic>
        <p:nvPicPr>
          <p:cNvPr descr="trump - Google Search - Google Chrome" id="436" name="Google Shape;436;p33"/>
          <p:cNvPicPr preferRelativeResize="0"/>
          <p:nvPr/>
        </p:nvPicPr>
        <p:blipFill rotWithShape="1">
          <a:blip r:embed="rId3">
            <a:alphaModFix/>
          </a:blip>
          <a:srcRect b="3252" l="1023" r="12954" t="8912"/>
          <a:stretch/>
        </p:blipFill>
        <p:spPr>
          <a:xfrm>
            <a:off x="1991544" y="1192561"/>
            <a:ext cx="8421299" cy="466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Search Engines</a:t>
            </a:r>
            <a:endParaRPr/>
          </a:p>
        </p:txBody>
      </p:sp>
      <p:pic>
        <p:nvPicPr>
          <p:cNvPr descr="us presidents in order - Google Search - Google Chrome" id="442" name="Google Shape;442;p34"/>
          <p:cNvPicPr preferRelativeResize="0"/>
          <p:nvPr/>
        </p:nvPicPr>
        <p:blipFill rotWithShape="1">
          <a:blip r:embed="rId3">
            <a:alphaModFix/>
          </a:blip>
          <a:srcRect b="4930" l="1021" r="2273" t="9541"/>
          <a:stretch/>
        </p:blipFill>
        <p:spPr>
          <a:xfrm>
            <a:off x="1703512" y="1423555"/>
            <a:ext cx="8842664" cy="423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Search Engines</a:t>
            </a:r>
            <a:endParaRPr/>
          </a:p>
        </p:txBody>
      </p:sp>
      <p:pic>
        <p:nvPicPr>
          <p:cNvPr descr="how many calories in a banana - Google Search - Google Chrome" id="448" name="Google Shape;448;p35"/>
          <p:cNvPicPr preferRelativeResize="0"/>
          <p:nvPr/>
        </p:nvPicPr>
        <p:blipFill rotWithShape="1">
          <a:blip r:embed="rId3">
            <a:alphaModFix/>
          </a:blip>
          <a:srcRect b="7653" l="1250" r="18637" t="9122"/>
          <a:stretch/>
        </p:blipFill>
        <p:spPr>
          <a:xfrm>
            <a:off x="1991544" y="1192560"/>
            <a:ext cx="8280921" cy="466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Machine Translation</a:t>
            </a:r>
            <a:endParaRPr/>
          </a:p>
        </p:txBody>
      </p:sp>
      <p:pic>
        <p:nvPicPr>
          <p:cNvPr descr="Google Translate - Mozilla Firefox" id="454" name="Google Shape;454;p36"/>
          <p:cNvPicPr preferRelativeResize="0"/>
          <p:nvPr/>
        </p:nvPicPr>
        <p:blipFill rotWithShape="1">
          <a:blip r:embed="rId3">
            <a:alphaModFix/>
          </a:blip>
          <a:srcRect b="26102" l="995" r="17975" t="8912"/>
          <a:stretch/>
        </p:blipFill>
        <p:spPr>
          <a:xfrm>
            <a:off x="1799429" y="1484786"/>
            <a:ext cx="8012386" cy="348337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6"/>
          <p:cNvSpPr txBox="1"/>
          <p:nvPr/>
        </p:nvSpPr>
        <p:spPr>
          <a:xfrm>
            <a:off x="7219527" y="2492897"/>
            <a:ext cx="3600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56" name="Google Shape;456;p36"/>
          <p:cNvSpPr txBox="1"/>
          <p:nvPr/>
        </p:nvSpPr>
        <p:spPr>
          <a:xfrm>
            <a:off x="9834269" y="2427567"/>
            <a:ext cx="5822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/>
          </a:p>
        </p:txBody>
      </p:sp>
      <p:grpSp>
        <p:nvGrpSpPr>
          <p:cNvPr id="457" name="Google Shape;457;p36"/>
          <p:cNvGrpSpPr/>
          <p:nvPr/>
        </p:nvGrpSpPr>
        <p:grpSpPr>
          <a:xfrm>
            <a:off x="1890935" y="3705767"/>
            <a:ext cx="8508721" cy="2099497"/>
            <a:chOff x="412359" y="3417734"/>
            <a:chExt cx="8508721" cy="2099497"/>
          </a:xfrm>
        </p:grpSpPr>
        <p:pic>
          <p:nvPicPr>
            <p:cNvPr descr="Google Translate - Google Chrome" id="458" name="Google Shape;458;p36"/>
            <p:cNvPicPr preferRelativeResize="0"/>
            <p:nvPr/>
          </p:nvPicPr>
          <p:blipFill rotWithShape="1">
            <a:blip r:embed="rId4">
              <a:alphaModFix/>
            </a:blip>
            <a:srcRect b="52027" l="1477" r="17954" t="8494"/>
            <a:stretch/>
          </p:blipFill>
          <p:spPr>
            <a:xfrm>
              <a:off x="412359" y="3417734"/>
              <a:ext cx="7904056" cy="2099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36"/>
            <p:cNvSpPr txBox="1"/>
            <p:nvPr/>
          </p:nvSpPr>
          <p:spPr>
            <a:xfrm>
              <a:off x="8338869" y="4355812"/>
              <a:ext cx="5822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7"/>
          <p:cNvSpPr txBox="1"/>
          <p:nvPr>
            <p:ph type="title"/>
          </p:nvPr>
        </p:nvSpPr>
        <p:spPr>
          <a:xfrm>
            <a:off x="838200" y="365125"/>
            <a:ext cx="10967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Chatbots</a:t>
            </a:r>
            <a:endParaRPr/>
          </a:p>
        </p:txBody>
      </p:sp>
      <p:pic>
        <p:nvPicPr>
          <p:cNvPr descr="Image result for alexa echo" id="465" name="Google Shape;4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656" y="1552600"/>
            <a:ext cx="7048500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lexa logo" id="466" name="Google Shape;4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8208" y="3581426"/>
            <a:ext cx="1872208" cy="18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8"/>
          <p:cNvSpPr txBox="1"/>
          <p:nvPr>
            <p:ph type="title"/>
          </p:nvPr>
        </p:nvSpPr>
        <p:spPr>
          <a:xfrm>
            <a:off x="838200" y="365125"/>
            <a:ext cx="1091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Chatbots - Dialog Systems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cdn2.expertreviews.co.uk/sites/expertreviews/files/2015/08/facebook_m_screenshot2.jpg" id="472" name="Google Shape;4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592" y="1412776"/>
            <a:ext cx="6793054" cy="4424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/>
          <p:nvPr>
            <p:ph type="title"/>
          </p:nvPr>
        </p:nvSpPr>
        <p:spPr>
          <a:xfrm>
            <a:off x="838200" y="365125"/>
            <a:ext cx="1091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Chatbots - Dialog Systems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http://cdn2.expertreviews.co.uk/sites/expertreviews/files/2015/08/facebook_m_screenshot2.jpg" id="478" name="Google Shape;478;p39"/>
          <p:cNvPicPr preferRelativeResize="0"/>
          <p:nvPr/>
        </p:nvPicPr>
        <p:blipFill rotWithShape="1">
          <a:blip r:embed="rId3">
            <a:alphaModFix/>
          </a:blip>
          <a:srcRect b="25918" l="37442" r="37639" t="21608"/>
          <a:stretch/>
        </p:blipFill>
        <p:spPr>
          <a:xfrm>
            <a:off x="4771186" y="1494109"/>
            <a:ext cx="3045336" cy="417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Opinion</a:t>
            </a: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Mining</a:t>
            </a:r>
            <a:endParaRPr/>
          </a:p>
        </p:txBody>
      </p:sp>
      <p:pic>
        <p:nvPicPr>
          <p:cNvPr descr="http://media.tumblr.com/518d8ecbb464e65b857304dce8fa53d6/tumblr_inline_mi0xbm7tx01qz4rgp.jpg" id="484" name="Google Shape;484;p40"/>
          <p:cNvPicPr preferRelativeResize="0"/>
          <p:nvPr/>
        </p:nvPicPr>
        <p:blipFill rotWithShape="1">
          <a:blip r:embed="rId3">
            <a:alphaModFix/>
          </a:blip>
          <a:srcRect b="0" l="0" r="0" t="19361"/>
          <a:stretch/>
        </p:blipFill>
        <p:spPr>
          <a:xfrm>
            <a:off x="1991550" y="1356000"/>
            <a:ext cx="7599375" cy="43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Opinion Mining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https://lh5.googleusercontent.com/ciNDop_L445x-pcpcW_t7qDLpA8EV-b2yFwtEglYwzHnWR5LZVmQ1ELv8qgovDBiUK98xsWnqpsrdStiPpP2fL6ogbGUqtp1aUNbNPqVPCkqbwds55839wwQZksASEGz3wi3UN-B" id="490" name="Google Shape;490;p41"/>
          <p:cNvPicPr preferRelativeResize="0"/>
          <p:nvPr/>
        </p:nvPicPr>
        <p:blipFill rotWithShape="1">
          <a:blip r:embed="rId3">
            <a:alphaModFix/>
          </a:blip>
          <a:srcRect b="9597" l="660" r="6224" t="2395"/>
          <a:stretch/>
        </p:blipFill>
        <p:spPr>
          <a:xfrm>
            <a:off x="304800" y="1766900"/>
            <a:ext cx="11638350" cy="363627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/>
          <p:nvPr/>
        </p:nvSpPr>
        <p:spPr>
          <a:xfrm>
            <a:off x="8667509" y="6151079"/>
            <a:ext cx="331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E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http://mixedemotions.insight-centre.org/</a:t>
            </a:r>
            <a:r>
              <a:rPr b="0" i="1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/>
          </a:p>
        </p:txBody>
      </p:sp>
      <p:pic>
        <p:nvPicPr>
          <p:cNvPr descr="https://mixedemotions-project.eu/wp-content/uploads/2015/04/ME-Logo-125h.png" id="492" name="Google Shape;49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0270" y="296128"/>
            <a:ext cx="2270341" cy="72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blin City Council to spend €230,000 lowering Clontarf sea wall to improve view for motorists - Google Chrome" id="497" name="Google Shape;497;p42"/>
          <p:cNvPicPr preferRelativeResize="0"/>
          <p:nvPr/>
        </p:nvPicPr>
        <p:blipFill rotWithShape="1">
          <a:blip r:embed="rId3">
            <a:alphaModFix/>
          </a:blip>
          <a:srcRect b="3136" l="18641" r="40014" t="58674"/>
          <a:stretch/>
        </p:blipFill>
        <p:spPr>
          <a:xfrm>
            <a:off x="1919537" y="1700808"/>
            <a:ext cx="6015377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Knowledge Graphs</a:t>
            </a:r>
            <a:endParaRPr/>
          </a:p>
        </p:txBody>
      </p:sp>
      <p:sp>
        <p:nvSpPr>
          <p:cNvPr id="499" name="Google Shape;499;p42"/>
          <p:cNvSpPr/>
          <p:nvPr/>
        </p:nvSpPr>
        <p:spPr>
          <a:xfrm>
            <a:off x="10416480" y="6185098"/>
            <a:ext cx="16161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E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http://babelfy.org/</a:t>
            </a:r>
            <a:r>
              <a:rPr b="0" i="1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/>
          </a:p>
        </p:txBody>
      </p:sp>
      <p:grpSp>
        <p:nvGrpSpPr>
          <p:cNvPr id="500" name="Google Shape;500;p42"/>
          <p:cNvGrpSpPr/>
          <p:nvPr/>
        </p:nvGrpSpPr>
        <p:grpSpPr>
          <a:xfrm>
            <a:off x="971429" y="1445622"/>
            <a:ext cx="8640783" cy="4392385"/>
            <a:chOff x="72736" y="1361208"/>
            <a:chExt cx="8956964" cy="4804096"/>
          </a:xfrm>
        </p:grpSpPr>
        <p:pic>
          <p:nvPicPr>
            <p:cNvPr descr="Babelfy | Multilingual Word Sense Disambiguation and Entity Linking together! - Google Chrome" id="501" name="Google Shape;501;p42"/>
            <p:cNvPicPr preferRelativeResize="0"/>
            <p:nvPr/>
          </p:nvPicPr>
          <p:blipFill rotWithShape="1">
            <a:blip r:embed="rId5">
              <a:alphaModFix/>
            </a:blip>
            <a:srcRect b="5558" l="795" r="1249" t="8284"/>
            <a:stretch/>
          </p:blipFill>
          <p:spPr>
            <a:xfrm>
              <a:off x="72736" y="1361208"/>
              <a:ext cx="8956964" cy="4270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babelfy" id="502" name="Google Shape;502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5536" y="4941168"/>
              <a:ext cx="1308915" cy="12241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IE">
                <a:solidFill>
                  <a:srgbClr val="000000"/>
                </a:solidFill>
              </a:rPr>
              <a:t>Lecturers: </a:t>
            </a:r>
            <a:r>
              <a:rPr lang="en-IE">
                <a:solidFill>
                  <a:srgbClr val="000000"/>
                </a:solidFill>
              </a:rPr>
              <a:t>John McCrae &amp; Paul Buitelaar</a:t>
            </a:r>
            <a:endParaRPr>
              <a:solidFill>
                <a:srgbClr val="000000"/>
              </a:solidFill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IE">
                <a:solidFill>
                  <a:srgbClr val="000000"/>
                </a:solidFill>
              </a:rPr>
              <a:t>Labs: </a:t>
            </a:r>
            <a:r>
              <a:rPr lang="en-IE">
                <a:solidFill>
                  <a:schemeClr val="dk1"/>
                </a:solidFill>
              </a:rPr>
              <a:t>Shardul Suryawanshi</a:t>
            </a:r>
            <a:r>
              <a:rPr lang="en-IE">
                <a:solidFill>
                  <a:schemeClr val="dk1"/>
                </a:solidFill>
              </a:rPr>
              <a:t>, Gaurav Negi &amp; Oksana Dereza</a:t>
            </a:r>
            <a:endParaRPr>
              <a:solidFill>
                <a:schemeClr val="dk1"/>
              </a:solidFill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0" name="Google Shape;2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The Team</a:t>
            </a:r>
            <a:endParaRPr/>
          </a:p>
        </p:txBody>
      </p:sp>
      <p:pic>
        <p:nvPicPr>
          <p:cNvPr id="251" name="Google Shape;251;p16"/>
          <p:cNvPicPr preferRelativeResize="0"/>
          <p:nvPr/>
        </p:nvPicPr>
        <p:blipFill rotWithShape="1">
          <a:blip r:embed="rId3">
            <a:alphaModFix/>
          </a:blip>
          <a:srcRect b="0" l="12018" r="4634" t="0"/>
          <a:stretch/>
        </p:blipFill>
        <p:spPr>
          <a:xfrm>
            <a:off x="10152075" y="628175"/>
            <a:ext cx="1864824" cy="229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350" y="687700"/>
            <a:ext cx="2178725" cy="21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650" y="3753857"/>
            <a:ext cx="2237874" cy="223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9925" y="3783431"/>
            <a:ext cx="2178725" cy="21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52075" y="3677949"/>
            <a:ext cx="1917210" cy="229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belNet | The largest multilingual encyclopedic dictionary and semantic network - Google Chrome" id="507" name="Google Shape;507;p43"/>
          <p:cNvPicPr preferRelativeResize="0"/>
          <p:nvPr/>
        </p:nvPicPr>
        <p:blipFill rotWithShape="1">
          <a:blip r:embed="rId3">
            <a:alphaModFix/>
          </a:blip>
          <a:srcRect b="4510" l="0" r="1135" t="8911"/>
          <a:stretch/>
        </p:blipFill>
        <p:spPr>
          <a:xfrm>
            <a:off x="949897" y="1518012"/>
            <a:ext cx="9040090" cy="429144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Knowledge Graphs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Image result for babelfy" id="509" name="Google Shape;50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23713" y="150921"/>
            <a:ext cx="1308915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3"/>
          <p:cNvSpPr/>
          <p:nvPr/>
        </p:nvSpPr>
        <p:spPr>
          <a:xfrm>
            <a:off x="10416480" y="6185098"/>
            <a:ext cx="16161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E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http://babelfy.org/</a:t>
            </a:r>
            <a:r>
              <a:rPr b="0" i="1" lang="en-I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Discussion</a:t>
            </a:r>
            <a:endParaRPr/>
          </a:p>
        </p:txBody>
      </p:sp>
      <p:sp>
        <p:nvSpPr>
          <p:cNvPr id="517" name="Google Shape;517;p4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are you interested to learn in NLP?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Any topics we aren’t covering?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5"/>
          <p:cNvSpPr txBox="1"/>
          <p:nvPr>
            <p:ph type="ctrTitle"/>
          </p:nvPr>
        </p:nvSpPr>
        <p:spPr>
          <a:xfrm>
            <a:off x="7389269" y="23313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Human Language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958" y="0"/>
            <a:ext cx="613208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Human Language as a Social Tool</a:t>
            </a:r>
            <a:endParaRPr/>
          </a:p>
        </p:txBody>
      </p:sp>
      <p:pic>
        <p:nvPicPr>
          <p:cNvPr descr="http://www.iflscience.com/sites/www.iflscience.com/files/blog/%5Bnid%5D/MIDDLE%20teaching.jpg" id="535" name="Google Shape;53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297" y="1340767"/>
            <a:ext cx="6865418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Human Language as a Biological System</a:t>
            </a:r>
            <a:endParaRPr/>
          </a:p>
        </p:txBody>
      </p:sp>
      <p:pic>
        <p:nvPicPr>
          <p:cNvPr descr="http://pubpages.unh.edu/~jel/images/vocal_tract_chimp.gif" id="541" name="Google Shape;54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6600" y="1392025"/>
            <a:ext cx="7918824" cy="40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Human Language as a Logical System</a:t>
            </a:r>
            <a:endParaRPr/>
          </a:p>
        </p:txBody>
      </p:sp>
      <p:pic>
        <p:nvPicPr>
          <p:cNvPr descr="https://upload.wikimedia.org/wikipedia/commons/thumb/2/23/Basic_english_syntax_tree.svg/2000px-Basic_english_syntax_tree.svg.png" id="547" name="Google Shape;5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0681" y="1405301"/>
            <a:ext cx="3890639" cy="446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be360.files.wordpress.com/2009/06/languages_en3.png" id="552" name="Google Shape;552;p50"/>
          <p:cNvPicPr preferRelativeResize="0"/>
          <p:nvPr/>
        </p:nvPicPr>
        <p:blipFill rotWithShape="1">
          <a:blip r:embed="rId3">
            <a:alphaModFix/>
          </a:blip>
          <a:srcRect b="37883" l="0" r="0" t="1092"/>
          <a:stretch/>
        </p:blipFill>
        <p:spPr>
          <a:xfrm>
            <a:off x="5267200" y="1098450"/>
            <a:ext cx="6924799" cy="575955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0"/>
          <p:cNvSpPr txBox="1"/>
          <p:nvPr>
            <p:ph type="title"/>
          </p:nvPr>
        </p:nvSpPr>
        <p:spPr>
          <a:xfrm>
            <a:off x="838200" y="365125"/>
            <a:ext cx="105165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Human Language and Politics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humanjourney.us/images/Cavalli-Sforza-LangMap.gif" id="558" name="Google Shape;558;p51"/>
          <p:cNvPicPr preferRelativeResize="0"/>
          <p:nvPr/>
        </p:nvPicPr>
        <p:blipFill rotWithShape="1">
          <a:blip r:embed="rId3">
            <a:alphaModFix/>
          </a:blip>
          <a:srcRect b="2132" l="2189" r="2185" t="1753"/>
          <a:stretch/>
        </p:blipFill>
        <p:spPr>
          <a:xfrm>
            <a:off x="5303873" y="0"/>
            <a:ext cx="6888128" cy="59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Language Families</a:t>
            </a:r>
            <a:endParaRPr/>
          </a:p>
        </p:txBody>
      </p:sp>
      <p:sp>
        <p:nvSpPr>
          <p:cNvPr id="560" name="Google Shape;560;p51"/>
          <p:cNvSpPr txBox="1"/>
          <p:nvPr>
            <p:ph idx="1" type="body"/>
          </p:nvPr>
        </p:nvSpPr>
        <p:spPr>
          <a:xfrm>
            <a:off x="838200" y="1143000"/>
            <a:ext cx="446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i="0" lang="en-IE" sz="2400" u="none" cap="none" strike="noStrike">
                <a:solidFill>
                  <a:srgbClr val="3F3F3F"/>
                </a:solidFill>
              </a:rPr>
              <a:t>NLP applications may be easier to transfer</a:t>
            </a:r>
            <a:r>
              <a:rPr lang="en-IE" sz="2400"/>
              <a:t> </a:t>
            </a:r>
            <a:r>
              <a:rPr i="0" lang="en-IE" sz="2400" u="none" cap="none" strike="noStrike">
                <a:solidFill>
                  <a:srgbClr val="3F3F3F"/>
                </a:solidFill>
              </a:rPr>
              <a:t>within language families</a:t>
            </a:r>
            <a:endParaRPr i="0" sz="2400" u="none" cap="none" strike="noStrike">
              <a:solidFill>
                <a:srgbClr val="3F3F3F"/>
              </a:solidFill>
            </a:endParaRPr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624" y="2536525"/>
            <a:ext cx="2877250" cy="3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Lexical </a:t>
            </a: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Ambiguity </a:t>
            </a:r>
            <a:endParaRPr/>
          </a:p>
        </p:txBody>
      </p:sp>
      <p:pic>
        <p:nvPicPr>
          <p:cNvPr descr="http://vignette1.wikia.nocookie.net/nation/images/9/98/Grassy_river_bank.jpeg/revision/latest?cb=20111223004404" id="567" name="Google Shape;56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8008" y="1885972"/>
            <a:ext cx="3744416" cy="2808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k" id="568" name="Google Shape;5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552" y="1891680"/>
            <a:ext cx="3736002" cy="280329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2"/>
          <p:cNvSpPr txBox="1"/>
          <p:nvPr/>
        </p:nvSpPr>
        <p:spPr>
          <a:xfrm>
            <a:off x="3922050" y="4912450"/>
            <a:ext cx="395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 </a:t>
            </a:r>
            <a:r>
              <a:rPr b="1" i="1" lang="en-I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 </a:t>
            </a:r>
            <a:r>
              <a:rPr i="1" lang="en-I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vs.   river </a:t>
            </a:r>
            <a:r>
              <a:rPr b="1" i="1" lang="en-I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b="1" i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Lectures</a:t>
            </a:r>
            <a:endParaRPr/>
          </a:p>
        </p:txBody>
      </p:sp>
      <p:graphicFrame>
        <p:nvGraphicFramePr>
          <p:cNvPr id="262" name="Google Shape;262;p17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{A6A21B2A-1AAB-4D1B-A4A3-8ECEE4738A6B}</a:tableStyleId>
              </a:tblPr>
              <a:tblGrid>
                <a:gridCol w="1091050"/>
                <a:gridCol w="3138225"/>
                <a:gridCol w="914225"/>
                <a:gridCol w="1025900"/>
                <a:gridCol w="2868375"/>
                <a:gridCol w="1249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 Sept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 Oct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Recurrent Neural Networks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14th Sept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Linguistic Concepts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Paul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26th Oct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Transformers and Deep NLP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21st Sept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 Classification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2nd</a:t>
                      </a: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Nov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Semantic Analysis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Paul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28th Sept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Sequence Models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 Nov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Social Media Analytics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Paul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 Oct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Parsing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16th Nov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Ethics in NLP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Paul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12th Oct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Vector Space Models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Paul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23rd Nov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Summary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Paul/John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Syntactic </a:t>
            </a: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Ambiguity </a:t>
            </a:r>
            <a:endParaRPr/>
          </a:p>
        </p:txBody>
      </p:sp>
      <p:pic>
        <p:nvPicPr>
          <p:cNvPr descr="SNLP_1_Introduction.pdf - Adobe Reader" id="575" name="Google Shape;575;p53"/>
          <p:cNvPicPr preferRelativeResize="0"/>
          <p:nvPr/>
        </p:nvPicPr>
        <p:blipFill rotWithShape="1">
          <a:blip r:embed="rId3">
            <a:alphaModFix/>
          </a:blip>
          <a:srcRect b="18669" l="41512" r="39949" t="46530"/>
          <a:stretch/>
        </p:blipFill>
        <p:spPr>
          <a:xfrm>
            <a:off x="2885400" y="2050275"/>
            <a:ext cx="2500348" cy="2544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NLP_1_Introduction.pdf - Adobe Reader" id="576" name="Google Shape;576;p53"/>
          <p:cNvPicPr preferRelativeResize="0"/>
          <p:nvPr/>
        </p:nvPicPr>
        <p:blipFill rotWithShape="1">
          <a:blip r:embed="rId4">
            <a:alphaModFix/>
          </a:blip>
          <a:srcRect b="16459" l="40240" r="38439" t="44994"/>
          <a:stretch/>
        </p:blipFill>
        <p:spPr>
          <a:xfrm>
            <a:off x="6462750" y="2050275"/>
            <a:ext cx="2595902" cy="254422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3"/>
          <p:cNvSpPr txBox="1"/>
          <p:nvPr/>
        </p:nvSpPr>
        <p:spPr>
          <a:xfrm>
            <a:off x="3456449" y="4877877"/>
            <a:ext cx="527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astronomers saw stars with telescopes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Ambiguity</a:t>
            </a:r>
            <a:endParaRPr/>
          </a:p>
        </p:txBody>
      </p:sp>
      <p:sp>
        <p:nvSpPr>
          <p:cNvPr id="584" name="Google Shape;584;p54"/>
          <p:cNvSpPr txBox="1"/>
          <p:nvPr>
            <p:ph idx="1" type="body"/>
          </p:nvPr>
        </p:nvSpPr>
        <p:spPr>
          <a:xfrm>
            <a:off x="838200" y="1825625"/>
            <a:ext cx="10515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John hit the man with a bat</a:t>
            </a:r>
            <a:endParaRPr/>
          </a:p>
        </p:txBody>
      </p:sp>
      <p:sp>
        <p:nvSpPr>
          <p:cNvPr id="585" name="Google Shape;585;p54"/>
          <p:cNvSpPr txBox="1"/>
          <p:nvPr>
            <p:ph idx="1" type="body"/>
          </p:nvPr>
        </p:nvSpPr>
        <p:spPr>
          <a:xfrm>
            <a:off x="838200" y="3326175"/>
            <a:ext cx="10515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John hit the man with a hat</a:t>
            </a:r>
            <a:endParaRPr/>
          </a:p>
        </p:txBody>
      </p:sp>
      <p:sp>
        <p:nvSpPr>
          <p:cNvPr id="586" name="Google Shape;586;p54"/>
          <p:cNvSpPr txBox="1"/>
          <p:nvPr>
            <p:ph idx="1" type="body"/>
          </p:nvPr>
        </p:nvSpPr>
        <p:spPr>
          <a:xfrm>
            <a:off x="838200" y="4784725"/>
            <a:ext cx="10515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John hit Simon with a hat</a:t>
            </a:r>
            <a:endParaRPr/>
          </a:p>
        </p:txBody>
      </p:sp>
      <p:sp>
        <p:nvSpPr>
          <p:cNvPr id="587" name="Google Shape;587;p54"/>
          <p:cNvSpPr txBox="1"/>
          <p:nvPr/>
        </p:nvSpPr>
        <p:spPr>
          <a:xfrm>
            <a:off x="4028325" y="2487025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actor</a:t>
            </a:r>
            <a:endParaRPr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4"/>
          <p:cNvSpPr txBox="1"/>
          <p:nvPr/>
        </p:nvSpPr>
        <p:spPr>
          <a:xfrm>
            <a:off x="5481750" y="2487025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victim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4"/>
          <p:cNvSpPr txBox="1"/>
          <p:nvPr/>
        </p:nvSpPr>
        <p:spPr>
          <a:xfrm>
            <a:off x="7186200" y="2487025"/>
            <a:ext cx="11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instrument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0" name="Google Shape;590;p54"/>
          <p:cNvCxnSpPr/>
          <p:nvPr/>
        </p:nvCxnSpPr>
        <p:spPr>
          <a:xfrm>
            <a:off x="4067125" y="2516475"/>
            <a:ext cx="7257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4"/>
          <p:cNvCxnSpPr/>
          <p:nvPr/>
        </p:nvCxnSpPr>
        <p:spPr>
          <a:xfrm flipH="1" rot="10800000">
            <a:off x="5370300" y="2514975"/>
            <a:ext cx="1155900" cy="1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54"/>
          <p:cNvCxnSpPr/>
          <p:nvPr/>
        </p:nvCxnSpPr>
        <p:spPr>
          <a:xfrm>
            <a:off x="7364600" y="2509250"/>
            <a:ext cx="787200" cy="24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54"/>
          <p:cNvSpPr txBox="1"/>
          <p:nvPr/>
        </p:nvSpPr>
        <p:spPr>
          <a:xfrm>
            <a:off x="4067125" y="3967075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actor</a:t>
            </a:r>
            <a:endParaRPr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4"/>
          <p:cNvSpPr txBox="1"/>
          <p:nvPr/>
        </p:nvSpPr>
        <p:spPr>
          <a:xfrm>
            <a:off x="6282550" y="3967075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victim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5" name="Google Shape;595;p54"/>
          <p:cNvCxnSpPr/>
          <p:nvPr/>
        </p:nvCxnSpPr>
        <p:spPr>
          <a:xfrm>
            <a:off x="5409100" y="3996525"/>
            <a:ext cx="2734500" cy="51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54"/>
          <p:cNvCxnSpPr/>
          <p:nvPr/>
        </p:nvCxnSpPr>
        <p:spPr>
          <a:xfrm>
            <a:off x="4092325" y="3967075"/>
            <a:ext cx="7257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54"/>
          <p:cNvSpPr txBox="1"/>
          <p:nvPr/>
        </p:nvSpPr>
        <p:spPr>
          <a:xfrm>
            <a:off x="4231013" y="5447125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actor</a:t>
            </a:r>
            <a:endParaRPr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4"/>
          <p:cNvSpPr txBox="1"/>
          <p:nvPr/>
        </p:nvSpPr>
        <p:spPr>
          <a:xfrm>
            <a:off x="5532038" y="5447125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victim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4"/>
          <p:cNvSpPr txBox="1"/>
          <p:nvPr/>
        </p:nvSpPr>
        <p:spPr>
          <a:xfrm>
            <a:off x="7007888" y="5447125"/>
            <a:ext cx="11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instrument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54"/>
          <p:cNvCxnSpPr/>
          <p:nvPr/>
        </p:nvCxnSpPr>
        <p:spPr>
          <a:xfrm>
            <a:off x="4269813" y="5476575"/>
            <a:ext cx="7257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54"/>
          <p:cNvCxnSpPr/>
          <p:nvPr/>
        </p:nvCxnSpPr>
        <p:spPr>
          <a:xfrm flipH="1" rot="10800000">
            <a:off x="5491750" y="5475075"/>
            <a:ext cx="910200" cy="6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54"/>
          <p:cNvCxnSpPr/>
          <p:nvPr/>
        </p:nvCxnSpPr>
        <p:spPr>
          <a:xfrm>
            <a:off x="7186288" y="5469350"/>
            <a:ext cx="787200" cy="24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54"/>
          <p:cNvSpPr/>
          <p:nvPr/>
        </p:nvSpPr>
        <p:spPr>
          <a:xfrm>
            <a:off x="9134625" y="4768100"/>
            <a:ext cx="2589900" cy="1404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Why??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"/>
          <p:cNvSpPr txBox="1"/>
          <p:nvPr>
            <p:ph type="ctrTitle"/>
          </p:nvPr>
        </p:nvSpPr>
        <p:spPr>
          <a:xfrm>
            <a:off x="6825394" y="2285601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Mentimeter on Ambiguity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/>
          <p:nvPr>
            <p:ph type="ctrTitle"/>
          </p:nvPr>
        </p:nvSpPr>
        <p:spPr>
          <a:xfrm>
            <a:off x="7106094" y="2629351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Resources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NLP Publications - </a:t>
            </a:r>
            <a:r>
              <a:rPr lang="en-IE"/>
              <a:t>Conferences</a:t>
            </a:r>
            <a:endParaRPr/>
          </a:p>
        </p:txBody>
      </p:sp>
      <p:pic>
        <p:nvPicPr>
          <p:cNvPr id="621" name="Google Shape;6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25" y="1704977"/>
            <a:ext cx="2931125" cy="207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575" y="4395862"/>
            <a:ext cx="4902876" cy="8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175" y="3837875"/>
            <a:ext cx="3186000" cy="14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7"/>
          <p:cNvPicPr preferRelativeResize="0"/>
          <p:nvPr/>
        </p:nvPicPr>
        <p:blipFill rotWithShape="1">
          <a:blip r:embed="rId6">
            <a:alphaModFix/>
          </a:blip>
          <a:srcRect b="38597" l="13809" r="13773" t="24596"/>
          <a:stretch/>
        </p:blipFill>
        <p:spPr>
          <a:xfrm>
            <a:off x="4693500" y="1914462"/>
            <a:ext cx="4636776" cy="13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l 3 (2015) - Mozilla Firefox" id="629" name="Google Shape;629;p58"/>
          <p:cNvPicPr preferRelativeResize="0"/>
          <p:nvPr/>
        </p:nvPicPr>
        <p:blipFill rotWithShape="1">
          <a:blip r:embed="rId3">
            <a:alphaModFix/>
          </a:blip>
          <a:srcRect b="2409" l="9203" r="26701" t="9963"/>
          <a:stretch/>
        </p:blipFill>
        <p:spPr>
          <a:xfrm>
            <a:off x="373875" y="1714155"/>
            <a:ext cx="4168892" cy="295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en/1/10/Computational_Linguistics.jpg" id="630" name="Google Shape;63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7767" y="1714157"/>
            <a:ext cx="2095224" cy="2967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s.springer.com/sgw/journals/medium/10579.jpg" id="631" name="Google Shape;63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1670" y="1705400"/>
            <a:ext cx="2026831" cy="2967497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NLP Publications - Journals</a:t>
            </a:r>
            <a:endParaRPr/>
          </a:p>
        </p:txBody>
      </p:sp>
      <p:pic>
        <p:nvPicPr>
          <p:cNvPr descr="http://journals.cambridge.org/cover_images/NLE/NLE.jpg" id="633" name="Google Shape;633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2911" y="1714155"/>
            <a:ext cx="2172289" cy="2957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NLP Publications - Ranking</a:t>
            </a:r>
            <a:endParaRPr/>
          </a:p>
        </p:txBody>
      </p:sp>
      <p:pic>
        <p:nvPicPr>
          <p:cNvPr id="639" name="Google Shape;639;p59"/>
          <p:cNvPicPr preferRelativeResize="0"/>
          <p:nvPr/>
        </p:nvPicPr>
        <p:blipFill rotWithShape="1">
          <a:blip r:embed="rId3">
            <a:alphaModFix amt="37000"/>
          </a:blip>
          <a:srcRect b="81532" l="3284" r="83350" t="11164"/>
          <a:stretch/>
        </p:blipFill>
        <p:spPr>
          <a:xfrm>
            <a:off x="9699275" y="325175"/>
            <a:ext cx="2098526" cy="64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9"/>
          <p:cNvPicPr preferRelativeResize="0"/>
          <p:nvPr/>
        </p:nvPicPr>
        <p:blipFill rotWithShape="1">
          <a:blip r:embed="rId4">
            <a:alphaModFix/>
          </a:blip>
          <a:srcRect b="6059" l="17548" r="13280" t="10585"/>
          <a:stretch/>
        </p:blipFill>
        <p:spPr>
          <a:xfrm>
            <a:off x="4496850" y="1614500"/>
            <a:ext cx="7695149" cy="521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NLP Forums </a:t>
            </a:r>
            <a:r>
              <a:rPr lang="en-IE"/>
              <a:t>-</a:t>
            </a: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 Mailing Lists</a:t>
            </a:r>
            <a:endParaRPr/>
          </a:p>
        </p:txBody>
      </p:sp>
      <p:sp>
        <p:nvSpPr>
          <p:cNvPr id="646" name="Google Shape;646;p60"/>
          <p:cNvSpPr txBox="1"/>
          <p:nvPr>
            <p:ph idx="1" type="body"/>
          </p:nvPr>
        </p:nvSpPr>
        <p:spPr>
          <a:xfrm>
            <a:off x="838200" y="1837150"/>
            <a:ext cx="10515600" cy="3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en-IE" sz="2400" u="none" cap="none" strike="noStrike">
                <a:solidFill>
                  <a:srgbClr val="3F3F3F"/>
                </a:solidFill>
              </a:rPr>
              <a:t>Corpora List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http://clu.uni.no/icame/corpora/</a:t>
            </a: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en-IE" sz="2400" u="none" cap="none" strike="noStrike">
                <a:solidFill>
                  <a:srgbClr val="3F3F3F"/>
                </a:solidFill>
              </a:rPr>
              <a:t>Linguist List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http://www.linguistlist.org/</a:t>
            </a:r>
            <a:r>
              <a:rPr b="0" i="0" lang="en-IE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ACL - </a:t>
            </a: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Professional Association for NLP</a:t>
            </a:r>
            <a:endParaRPr/>
          </a:p>
        </p:txBody>
      </p:sp>
      <p:sp>
        <p:nvSpPr>
          <p:cNvPr id="652" name="Google Shape;652;p61"/>
          <p:cNvSpPr txBox="1"/>
          <p:nvPr>
            <p:ph idx="1" type="body"/>
          </p:nvPr>
        </p:nvSpPr>
        <p:spPr>
          <a:xfrm>
            <a:off x="838200" y="1970750"/>
            <a:ext cx="105156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i="0" lang="en-IE" sz="2400" u="none" cap="none" strike="noStrike">
                <a:solidFill>
                  <a:srgbClr val="3F3F3F"/>
                </a:solidFill>
              </a:rPr>
              <a:t>Association for Computational Linguistics (ACL)</a:t>
            </a:r>
            <a:endParaRPr b="1" sz="24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http://www.aclweb.org/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IE" sz="2400"/>
              <a:t>ACL Anthology</a:t>
            </a:r>
            <a:r>
              <a:rPr lang="en-IE" sz="2400"/>
              <a:t>: a</a:t>
            </a:r>
            <a:r>
              <a:rPr lang="en-IE" sz="2400">
                <a:solidFill>
                  <a:srgbClr val="3F3F3F"/>
                </a:solidFill>
              </a:rPr>
              <a:t>rchive of NLP conference publications </a:t>
            </a:r>
            <a:endParaRPr sz="24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IE" sz="2400" u="sng">
                <a:solidFill>
                  <a:schemeClr val="hlink"/>
                </a:solidFill>
                <a:hlinkClick r:id="rId4"/>
              </a:rPr>
              <a:t>https://www.aclweb.org/anthology/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Lab of this Week</a:t>
            </a:r>
            <a:endParaRPr/>
          </a:p>
        </p:txBody>
      </p:sp>
      <p:sp>
        <p:nvSpPr>
          <p:cNvPr id="658" name="Google Shape;658;p6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>
                <a:solidFill>
                  <a:srgbClr val="000000"/>
                </a:solidFill>
              </a:rPr>
              <a:t>Intro to NLTK</a:t>
            </a:r>
            <a:r>
              <a:rPr lang="en-IE">
                <a:solidFill>
                  <a:srgbClr val="000000"/>
                </a:solidFill>
              </a:rPr>
              <a:t> - labs will use NLTK in Python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u="sng">
                <a:solidFill>
                  <a:schemeClr val="hlink"/>
                </a:solidFill>
                <a:hlinkClick r:id="rId3"/>
              </a:rPr>
              <a:t>https://www.nltk.org/</a:t>
            </a:r>
            <a:r>
              <a:rPr lang="en-IE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CT5121 - Advanced Topics in NLP</a:t>
            </a:r>
            <a:endParaRPr/>
          </a:p>
        </p:txBody>
      </p:sp>
      <p:graphicFrame>
        <p:nvGraphicFramePr>
          <p:cNvPr id="269" name="Google Shape;269;p18"/>
          <p:cNvGraphicFramePr/>
          <p:nvPr/>
        </p:nvGraphicFramePr>
        <p:xfrm>
          <a:off x="1078063" y="208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{A6A21B2A-1AAB-4D1B-A4A3-8ECEE4738A6B}</a:tableStyleId>
              </a:tblPr>
              <a:tblGrid>
                <a:gridCol w="5199325"/>
                <a:gridCol w="4836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 for NLP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Textual Similarity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 Embeddings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Statistical Machine Translation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Practicalities of Deep NLP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Neural Machine Translation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Recurrent Neural Networks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 of Machine Translation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Transformers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Under-resourced Languages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Chatbots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3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b="0" i="0" lang="en-IE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b="0" i="0" sz="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Assessment</a:t>
            </a:r>
            <a:endParaRPr/>
          </a:p>
        </p:txBody>
      </p:sp>
      <p:sp>
        <p:nvSpPr>
          <p:cNvPr id="276" name="Google Shape;276;p1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Written exam; 50% of total. Details to follow.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Two assignments: 50% of </a:t>
            </a:r>
            <a:r>
              <a:rPr lang="en-IE"/>
              <a:t>total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Assignment 1 (25%): Released on 21st September, submission deadline 14th October at 23:59 hrs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Assignment 2 (25%): Released on 9th November, submission deadline 25th November at 23:59 hrs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7341875" y="5415675"/>
            <a:ext cx="4699200" cy="131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000">
                <a:latin typeface="Calibri"/>
                <a:ea typeface="Calibri"/>
                <a:cs typeface="Calibri"/>
                <a:sym typeface="Calibri"/>
              </a:rPr>
              <a:t>Past exams also available under CT5101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Discussion Forums</a:t>
            </a:r>
            <a:endParaRPr/>
          </a:p>
        </p:txBody>
      </p:sp>
      <p:sp>
        <p:nvSpPr>
          <p:cNvPr id="284" name="Google Shape;284;p2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747838"/>
            <a:ext cx="971550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b="0" i="0" lang="en-IE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Recommended Reading</a:t>
            </a:r>
            <a:endParaRPr/>
          </a:p>
        </p:txBody>
      </p:sp>
      <p:sp>
        <p:nvSpPr>
          <p:cNvPr id="291" name="Google Shape;291;p21"/>
          <p:cNvSpPr txBox="1"/>
          <p:nvPr>
            <p:ph idx="1" type="body"/>
          </p:nvPr>
        </p:nvSpPr>
        <p:spPr>
          <a:xfrm>
            <a:off x="838200" y="1445700"/>
            <a:ext cx="10515600" cy="4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lang="en-IE" sz="2000"/>
              <a:t>Lectures</a:t>
            </a:r>
            <a:endParaRPr b="1" sz="20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800"/>
              <a:t>Daniel Jurafsky, James H. Martin. </a:t>
            </a:r>
            <a:r>
              <a:rPr i="1" lang="en-IE" sz="1800"/>
              <a:t>Speech and Language Processing - An Introduction to Natural Language Processing, Computational Linguistics and Speech Recognition</a:t>
            </a:r>
            <a:r>
              <a:rPr lang="en-IE" sz="1800"/>
              <a:t>. Pearson Prentice Hall. 3</a:t>
            </a:r>
            <a:r>
              <a:rPr baseline="30000" lang="en-IE" sz="1800"/>
              <a:t>rd</a:t>
            </a:r>
            <a:r>
              <a:rPr lang="en-IE" sz="1800"/>
              <a:t> edition draft </a:t>
            </a:r>
            <a:r>
              <a:rPr lang="en-IE" sz="1800" u="sng">
                <a:solidFill>
                  <a:schemeClr val="hlink"/>
                </a:solidFill>
                <a:hlinkClick r:id="rId3"/>
              </a:rPr>
              <a:t>https://web.stanford.edu/~jurafsky/slp3/ed3book.pdf</a:t>
            </a:r>
            <a:r>
              <a:rPr lang="en-IE" sz="1800"/>
              <a:t>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lang="en-IE" sz="2000"/>
              <a:t>Labs</a:t>
            </a:r>
            <a:endParaRPr b="1" sz="20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800"/>
              <a:t>Steven Bird, Ewan Klein, and Edward Loper. </a:t>
            </a:r>
            <a:r>
              <a:rPr i="1" lang="en-IE" sz="1800"/>
              <a:t>Natural Language Processing with Python – Analyzing Text with the Natural Language Toolkit</a:t>
            </a:r>
            <a:r>
              <a:rPr lang="en-IE" sz="1800"/>
              <a:t>. O'Reilly. Contents at </a:t>
            </a:r>
            <a:r>
              <a:rPr lang="en-IE" sz="1800" u="sng">
                <a:solidFill>
                  <a:schemeClr val="hlink"/>
                </a:solidFill>
                <a:hlinkClick r:id="rId4"/>
              </a:rPr>
              <a:t>http://www.nltk.org/book/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1" lang="en-IE" sz="2000">
                <a:solidFill>
                  <a:srgbClr val="000000"/>
                </a:solidFill>
              </a:rPr>
              <a:t>Other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800">
                <a:solidFill>
                  <a:srgbClr val="000000"/>
                </a:solidFill>
              </a:rPr>
              <a:t>Yoav Goldberg. </a:t>
            </a:r>
            <a:r>
              <a:rPr i="1" lang="en-IE" sz="1800">
                <a:solidFill>
                  <a:srgbClr val="000000"/>
                </a:solidFill>
              </a:rPr>
              <a:t>Neural network methods for natural language processing.</a:t>
            </a:r>
            <a:r>
              <a:rPr lang="en-IE" sz="1800">
                <a:solidFill>
                  <a:srgbClr val="000000"/>
                </a:solidFill>
              </a:rPr>
              <a:t> Synthesis Lectures on Human Language Technologies. Morgan &amp; Claypool -- chapters 6,7,8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IE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Chris Manning and Hinrich Schuetze. </a:t>
            </a:r>
            <a:r>
              <a:rPr b="0" i="1" lang="en-IE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Foundations of Statistical Natural Language Processing. </a:t>
            </a:r>
            <a:r>
              <a:rPr b="0" i="0" lang="en-IE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MIT Press. Cambridge. Teaching materials at </a:t>
            </a:r>
            <a:r>
              <a:rPr b="0" i="0" lang="en-IE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http://nlp.stanford.edu/fsnlp/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 txBox="1"/>
          <p:nvPr>
            <p:ph type="ctrTitle"/>
          </p:nvPr>
        </p:nvSpPr>
        <p:spPr>
          <a:xfrm>
            <a:off x="6816900" y="2745824"/>
            <a:ext cx="5162100" cy="3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What is NLP?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